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0" r:id="rId2"/>
    <p:sldId id="259" r:id="rId3"/>
    <p:sldId id="269" r:id="rId4"/>
    <p:sldId id="270" r:id="rId5"/>
    <p:sldId id="273" r:id="rId6"/>
    <p:sldId id="267" r:id="rId7"/>
    <p:sldId id="268" r:id="rId8"/>
    <p:sldId id="271" r:id="rId9"/>
    <p:sldId id="257" r:id="rId10"/>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p:cViewPr>
        <p:scale>
          <a:sx n="130" d="100"/>
          <a:sy n="130" d="100"/>
        </p:scale>
        <p:origin x="1046" y="-1800"/>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12/14/2018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9</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12/14/2018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12/14/2018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12/14/2018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12/14/2018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Supplemental Data Set 1. Mean of </a:t>
            </a:r>
            <a:r>
              <a:rPr lang="en-US" b="1" i="1" dirty="0"/>
              <a:t>B. cinerea </a:t>
            </a:r>
            <a:r>
              <a:rPr lang="en-US" b="1" dirty="0"/>
              <a:t>lesion size of all isolates across all tomato accessions. </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2031325"/>
          </a:xfrm>
          <a:prstGeom prst="rect">
            <a:avLst/>
          </a:prstGeom>
        </p:spPr>
        <p:txBody>
          <a:bodyPr wrap="square">
            <a:spAutoFit/>
          </a:bodyPr>
          <a:lstStyle/>
          <a:p>
            <a:r>
              <a:rPr lang="en-US" b="1" dirty="0"/>
              <a:t>Supplemental Data Set 2</a:t>
            </a:r>
            <a:r>
              <a:rPr lang="en-US" b="1" baseline="0" dirty="0"/>
              <a:t>. Gene and Function Annotation from T4 GWA Results</a:t>
            </a:r>
          </a:p>
          <a:p>
            <a:r>
              <a:rPr lang="en-US" dirty="0"/>
              <a:t>a</a:t>
            </a:r>
            <a:r>
              <a:rPr lang="en-US" baseline="0" dirty="0"/>
              <a:t>) Genes with significant SNPs from </a:t>
            </a:r>
            <a:r>
              <a:rPr lang="en-US" baseline="0" dirty="0" err="1"/>
              <a:t>bigRR</a:t>
            </a:r>
            <a:r>
              <a:rPr lang="en-US" baseline="0" dirty="0"/>
              <a:t> on T4 for Botrytis virulence in 11 or 12 of the tomato accessions. </a:t>
            </a:r>
          </a:p>
          <a:p>
            <a:r>
              <a:rPr lang="en-US" baseline="0" dirty="0"/>
              <a:t>b) </a:t>
            </a:r>
            <a:r>
              <a:rPr lang="en-US" dirty="0"/>
              <a:t>F</a:t>
            </a:r>
            <a:r>
              <a:rPr lang="en-US" baseline="0" dirty="0"/>
              <a:t>unctional categories significantly overrepresented in genes linked to Botrytis virulence response to tomato domestication by </a:t>
            </a:r>
            <a:r>
              <a:rPr lang="en-US" baseline="0" dirty="0" err="1"/>
              <a:t>bigRR</a:t>
            </a:r>
            <a:r>
              <a:rPr lang="en-US" baseline="0" dirty="0"/>
              <a:t> on T4.</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p:txBody>
          <a:bodyPr>
            <a:normAutofit/>
          </a:bodyPr>
          <a:lstStyle/>
          <a:p>
            <a:pPr marL="0" indent="0">
              <a:buNone/>
            </a:pPr>
            <a:r>
              <a:rPr lang="en-US" sz="1800" b="1" dirty="0">
                <a:solidFill>
                  <a:prstClr val="black"/>
                </a:solidFill>
              </a:rPr>
              <a:t>Supplemental Data Set 3. Results of single-isolate ANOVA on mixed effect model</a:t>
            </a:r>
          </a:p>
          <a:p>
            <a:pPr marL="0" indent="0">
              <a:buNone/>
            </a:pPr>
            <a:r>
              <a:rPr lang="en-US" sz="1800" dirty="0">
                <a:solidFill>
                  <a:prstClr val="black"/>
                </a:solidFill>
              </a:rPr>
              <a:t>Results of general linear modelling of lesion area within each of the 95 </a:t>
            </a:r>
            <a:r>
              <a:rPr lang="en-US" sz="1800" i="1" dirty="0">
                <a:solidFill>
                  <a:prstClr val="black"/>
                </a:solidFill>
              </a:rPr>
              <a:t>B. cinerea </a:t>
            </a:r>
            <a:r>
              <a:rPr lang="en-US" sz="1800" dirty="0">
                <a:solidFill>
                  <a:prstClr val="black"/>
                </a:solidFill>
              </a:rPr>
              <a:t>isolates are shown. The terms are as follows;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Chi squared value, degrees of freedom, p-value, and FDR-corrected p-value are shown for each fixed effect term in each isolate model.</a:t>
            </a:r>
          </a:p>
        </p:txBody>
      </p:sp>
      <p:sp>
        <p:nvSpPr>
          <p:cNvPr id="5" name="TextBox 4">
            <a:extLst>
              <a:ext uri="{FF2B5EF4-FFF2-40B4-BE49-F238E27FC236}">
                <a16:creationId xmlns:a16="http://schemas.microsoft.com/office/drawing/2014/main" id="{0CFF7A3F-EE81-4496-B63B-0A0BB719C56A}"/>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323149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a:xfrm>
            <a:off x="228600" y="4038600"/>
            <a:ext cx="6172200" cy="6034617"/>
          </a:xfrm>
        </p:spPr>
        <p:txBody>
          <a:bodyPr/>
          <a:lstStyle/>
          <a:p>
            <a:pPr marL="0" indent="0">
              <a:buNone/>
            </a:pPr>
            <a:r>
              <a:rPr lang="en-US" sz="1800" b="1" dirty="0">
                <a:solidFill>
                  <a:prstClr val="black"/>
                </a:solidFill>
              </a:rPr>
              <a:t>Supplemental Table 1. Results of ANOVA following removal of domestication-associated isolates</a:t>
            </a:r>
          </a:p>
          <a:p>
            <a:pPr marL="0" indent="0">
              <a:buNone/>
            </a:pPr>
            <a:r>
              <a:rPr lang="en-US" sz="1800" dirty="0">
                <a:solidFill>
                  <a:prstClr val="black"/>
                </a:solidFill>
              </a:rPr>
              <a:t>Results of general linear modelling of lesion area for 12 tomato accessions by 93 </a:t>
            </a:r>
            <a:r>
              <a:rPr lang="en-US" sz="1800" i="1" dirty="0">
                <a:solidFill>
                  <a:prstClr val="black"/>
                </a:solidFill>
              </a:rPr>
              <a:t>B. cinerea </a:t>
            </a:r>
            <a:r>
              <a:rPr lang="en-US" sz="1800" dirty="0">
                <a:solidFill>
                  <a:prstClr val="black"/>
                </a:solidFill>
              </a:rPr>
              <a:t>isolates is shown (R lme4 package version 1.1-18-1;(Bates, </a:t>
            </a:r>
            <a:r>
              <a:rPr lang="en-US" sz="1800" dirty="0" err="1">
                <a:solidFill>
                  <a:prstClr val="black"/>
                </a:solidFill>
              </a:rPr>
              <a:t>Maechler</a:t>
            </a:r>
            <a:r>
              <a:rPr lang="en-US" sz="1800" dirty="0">
                <a:solidFill>
                  <a:prstClr val="black"/>
                </a:solidFill>
              </a:rPr>
              <a:t> et al. 2015)). This analysis includes the full 95 isolate sample, without the two domestication-associated isolates (Fd2, Rose). The terms are as follows; Isolate is the 93 </a:t>
            </a:r>
            <a:r>
              <a:rPr lang="en-US" sz="1800" i="1" dirty="0">
                <a:solidFill>
                  <a:prstClr val="black"/>
                </a:solidFill>
              </a:rPr>
              <a:t>B. cinerea </a:t>
            </a:r>
            <a:r>
              <a:rPr lang="en-US" sz="1800" dirty="0">
                <a:solidFill>
                  <a:prstClr val="black"/>
                </a:solidFill>
              </a:rPr>
              <a:t>isolates,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nested random effects of whole plant sampled, leaf sampled, and leaflet pair are included. In addition, interactions of these factors are tested (:). The degrees of freedom and p-value are shown. For fixed effects, the type II sum of squares and F-value are shown, and for random effects the likelihood ratio test statistic (LRT) is shown.</a:t>
            </a:r>
            <a:endParaRPr lang="en-US" dirty="0"/>
          </a:p>
        </p:txBody>
      </p:sp>
      <p:graphicFrame>
        <p:nvGraphicFramePr>
          <p:cNvPr id="2" name="Table 1">
            <a:extLst>
              <a:ext uri="{FF2B5EF4-FFF2-40B4-BE49-F238E27FC236}">
                <a16:creationId xmlns:a16="http://schemas.microsoft.com/office/drawing/2014/main" id="{981943EB-9336-4641-9E75-CD3D53277C29}"/>
              </a:ext>
            </a:extLst>
          </p:cNvPr>
          <p:cNvGraphicFramePr>
            <a:graphicFrameLocks noGrp="1"/>
          </p:cNvGraphicFramePr>
          <p:nvPr>
            <p:extLst>
              <p:ext uri="{D42A27DB-BD31-4B8C-83A1-F6EECF244321}">
                <p14:modId xmlns:p14="http://schemas.microsoft.com/office/powerpoint/2010/main" val="2410686051"/>
              </p:ext>
            </p:extLst>
          </p:nvPr>
        </p:nvGraphicFramePr>
        <p:xfrm>
          <a:off x="342898" y="1066800"/>
          <a:ext cx="6172203" cy="2140397"/>
        </p:xfrm>
        <a:graphic>
          <a:graphicData uri="http://schemas.openxmlformats.org/drawingml/2006/table">
            <a:tbl>
              <a:tblPr>
                <a:tableStyleId>{5C22544A-7EE6-4342-B048-85BDC9FD1C3A}</a:tableStyleId>
              </a:tblPr>
              <a:tblGrid>
                <a:gridCol w="1319336">
                  <a:extLst>
                    <a:ext uri="{9D8B030D-6E8A-4147-A177-3AD203B41FA5}">
                      <a16:colId xmlns:a16="http://schemas.microsoft.com/office/drawing/2014/main" val="1977309594"/>
                    </a:ext>
                  </a:extLst>
                </a:gridCol>
                <a:gridCol w="550680">
                  <a:extLst>
                    <a:ext uri="{9D8B030D-6E8A-4147-A177-3AD203B41FA5}">
                      <a16:colId xmlns:a16="http://schemas.microsoft.com/office/drawing/2014/main" val="604911536"/>
                    </a:ext>
                  </a:extLst>
                </a:gridCol>
                <a:gridCol w="550680">
                  <a:extLst>
                    <a:ext uri="{9D8B030D-6E8A-4147-A177-3AD203B41FA5}">
                      <a16:colId xmlns:a16="http://schemas.microsoft.com/office/drawing/2014/main" val="794346827"/>
                    </a:ext>
                  </a:extLst>
                </a:gridCol>
                <a:gridCol w="665406">
                  <a:extLst>
                    <a:ext uri="{9D8B030D-6E8A-4147-A177-3AD203B41FA5}">
                      <a16:colId xmlns:a16="http://schemas.microsoft.com/office/drawing/2014/main" val="1398019553"/>
                    </a:ext>
                  </a:extLst>
                </a:gridCol>
                <a:gridCol w="435954">
                  <a:extLst>
                    <a:ext uri="{9D8B030D-6E8A-4147-A177-3AD203B41FA5}">
                      <a16:colId xmlns:a16="http://schemas.microsoft.com/office/drawing/2014/main" val="1720400476"/>
                    </a:ext>
                  </a:extLst>
                </a:gridCol>
                <a:gridCol w="630846">
                  <a:extLst>
                    <a:ext uri="{9D8B030D-6E8A-4147-A177-3AD203B41FA5}">
                      <a16:colId xmlns:a16="http://schemas.microsoft.com/office/drawing/2014/main" val="1177701861"/>
                    </a:ext>
                  </a:extLst>
                </a:gridCol>
                <a:gridCol w="470514">
                  <a:extLst>
                    <a:ext uri="{9D8B030D-6E8A-4147-A177-3AD203B41FA5}">
                      <a16:colId xmlns:a16="http://schemas.microsoft.com/office/drawing/2014/main" val="1706208841"/>
                    </a:ext>
                  </a:extLst>
                </a:gridCol>
                <a:gridCol w="998107">
                  <a:extLst>
                    <a:ext uri="{9D8B030D-6E8A-4147-A177-3AD203B41FA5}">
                      <a16:colId xmlns:a16="http://schemas.microsoft.com/office/drawing/2014/main" val="4280507512"/>
                    </a:ext>
                  </a:extLst>
                </a:gridCol>
                <a:gridCol w="550680">
                  <a:extLst>
                    <a:ext uri="{9D8B030D-6E8A-4147-A177-3AD203B41FA5}">
                      <a16:colId xmlns:a16="http://schemas.microsoft.com/office/drawing/2014/main" val="1383286604"/>
                    </a:ext>
                  </a:extLst>
                </a:gridCol>
              </a:tblGrid>
              <a:tr h="308610">
                <a:tc>
                  <a:txBody>
                    <a:bodyPr/>
                    <a:lstStyle/>
                    <a:p>
                      <a:pPr algn="l" fontAlgn="b"/>
                      <a:r>
                        <a:rPr lang="en-US" sz="1000" u="none" strike="noStrike">
                          <a:effectLst/>
                        </a:rPr>
                        <a:t>Fixed Effect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genetic variance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SS</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F value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p</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Mean lesion area:</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57463432"/>
                  </a:ext>
                </a:extLst>
              </a:tr>
              <a:tr h="166351">
                <a:tc>
                  <a:txBody>
                    <a:bodyPr/>
                    <a:lstStyle/>
                    <a:p>
                      <a:pPr algn="l" fontAlgn="b"/>
                      <a:r>
                        <a:rPr lang="en-US" sz="1000" u="none" strike="noStrike">
                          <a:effectLst/>
                        </a:rPr>
                        <a:t>Isolate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36.5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Domesticated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0.725</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69684060"/>
                  </a:ext>
                </a:extLst>
              </a:tr>
              <a:tr h="166351">
                <a:tc>
                  <a:txBody>
                    <a:bodyPr/>
                    <a:lstStyle/>
                    <a:p>
                      <a:pPr algn="l" fontAlgn="b"/>
                      <a:r>
                        <a:rPr lang="en-US" sz="1000" u="none" strike="noStrike">
                          <a:effectLst/>
                        </a:rPr>
                        <a:t>Domestication</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13.4</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0.0008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Wild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0.62</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281331449"/>
                  </a:ext>
                </a:extLst>
              </a:tr>
              <a:tr h="166351">
                <a:tc>
                  <a:txBody>
                    <a:bodyPr/>
                    <a:lstStyle/>
                    <a:p>
                      <a:pPr algn="l" fontAlgn="b"/>
                      <a:r>
                        <a:rPr lang="en-US" sz="1000" u="none" strike="noStrike">
                          <a:effectLst/>
                        </a:rPr>
                        <a:t>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41.1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4.3 x 10</a:t>
                      </a:r>
                      <a:r>
                        <a:rPr lang="en-US" sz="1000" u="none" strike="noStrike" baseline="30000" dirty="0">
                          <a:effectLst/>
                        </a:rPr>
                        <a:t>-11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46574916"/>
                  </a:ext>
                </a:extLst>
              </a:tr>
              <a:tr h="166351">
                <a:tc>
                  <a:txBody>
                    <a:bodyPr/>
                    <a:lstStyle/>
                    <a:p>
                      <a:pPr algn="l" fontAlgn="b"/>
                      <a:r>
                        <a:rPr lang="en-US" sz="1000" u="none" strike="noStrike">
                          <a:effectLst/>
                        </a:rPr>
                        <a:t>Iso:Domest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5.7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0.99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591347271"/>
                  </a:ext>
                </a:extLst>
              </a:tr>
              <a:tr h="166351">
                <a:tc>
                  <a:txBody>
                    <a:bodyPr/>
                    <a:lstStyle/>
                    <a:p>
                      <a:pPr algn="l" fontAlgn="b"/>
                      <a:r>
                        <a:rPr lang="en-US" sz="1000" u="none" strike="noStrike">
                          <a:effectLst/>
                        </a:rPr>
                        <a:t>Iso:Domest/Plant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64.4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173.8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45146175"/>
                  </a:ext>
                </a:extLst>
              </a:tr>
              <a:tr h="166351">
                <a:tc>
                  <a:txBody>
                    <a:bodyPr/>
                    <a:lstStyle/>
                    <a:p>
                      <a:pPr algn="l" fontAlgn="b"/>
                      <a:r>
                        <a:rPr lang="en-US" sz="1000" u="none" strike="noStrike">
                          <a:effectLst/>
                        </a:rPr>
                        <a:t>Random Effect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LRT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dirty="0">
                          <a:effectLst/>
                        </a:rPr>
                        <a:t>p</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354975181"/>
                  </a:ext>
                </a:extLst>
              </a:tr>
              <a:tr h="166351">
                <a:tc>
                  <a:txBody>
                    <a:bodyPr/>
                    <a:lstStyle/>
                    <a:p>
                      <a:pPr algn="l" fontAlgn="b"/>
                      <a:r>
                        <a:rPr lang="en-US" sz="1000" u="none" strike="noStrike">
                          <a:effectLst/>
                        </a:rPr>
                        <a:t>1 | Experiment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134.3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89444571"/>
                  </a:ext>
                </a:extLst>
              </a:tr>
              <a:tr h="166351">
                <a:tc>
                  <a:txBody>
                    <a:bodyPr/>
                    <a:lstStyle/>
                    <a:p>
                      <a:pPr algn="l" fontAlgn="b"/>
                      <a:r>
                        <a:rPr lang="en-US" sz="1000" u="none" strike="noStrike">
                          <a:effectLst/>
                        </a:rPr>
                        <a:t>1 | Whole 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0.029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449436280"/>
                  </a:ext>
                </a:extLst>
              </a:tr>
              <a:tr h="166351">
                <a:tc>
                  <a:txBody>
                    <a:bodyPr/>
                    <a:lstStyle/>
                    <a:p>
                      <a:pPr algn="l" fontAlgn="b"/>
                      <a:r>
                        <a:rPr lang="en-US" sz="1000" u="none" strike="noStrike">
                          <a:effectLst/>
                        </a:rPr>
                        <a:t>1 | WP/Leaf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24.4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7.7 x </a:t>
                      </a:r>
                      <a:r>
                        <a:rPr lang="en-US" sz="1000" u="none" strike="noStrike" baseline="0" dirty="0">
                          <a:effectLst/>
                        </a:rPr>
                        <a:t>10</a:t>
                      </a:r>
                      <a:r>
                        <a:rPr lang="en-US" sz="1000" u="none" strike="noStrike" baseline="30000" dirty="0">
                          <a:effectLst/>
                        </a:rPr>
                        <a:t>-7</a:t>
                      </a:r>
                      <a:endParaRPr lang="en-US" sz="1000" b="0" i="0" u="none" strike="noStrike" baseline="0"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993393499"/>
                  </a:ext>
                </a:extLst>
              </a:tr>
              <a:tr h="166351">
                <a:tc>
                  <a:txBody>
                    <a:bodyPr/>
                    <a:lstStyle/>
                    <a:p>
                      <a:pPr algn="l" fontAlgn="b"/>
                      <a:r>
                        <a:rPr lang="en-US" sz="1000" u="none" strike="noStrike">
                          <a:effectLst/>
                        </a:rPr>
                        <a:t>1 | WP/Leaf/Leaflet Pair</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366805304"/>
                  </a:ext>
                </a:extLst>
              </a:tr>
              <a:tr h="166351">
                <a:tc>
                  <a:txBody>
                    <a:bodyPr/>
                    <a:lstStyle/>
                    <a:p>
                      <a:pPr algn="l" fontAlgn="b"/>
                      <a:r>
                        <a:rPr lang="en-US" sz="1000" u="none" strike="noStrike">
                          <a:effectLst/>
                        </a:rPr>
                        <a:t>1 | Exp:Iso</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308.6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dirty="0">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861833117"/>
                  </a:ext>
                </a:extLst>
              </a:tr>
            </a:tbl>
          </a:graphicData>
        </a:graphic>
      </p:graphicFrame>
    </p:spTree>
    <p:extLst>
      <p:ext uri="{BB962C8B-B14F-4D97-AF65-F5344CB8AC3E}">
        <p14:creationId xmlns:p14="http://schemas.microsoft.com/office/powerpoint/2010/main" val="704275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20AEF23-DE45-4B20-A5E4-DACFC844F931}"/>
              </a:ext>
            </a:extLst>
          </p:cNvPr>
          <p:cNvGrpSpPr/>
          <p:nvPr/>
        </p:nvGrpSpPr>
        <p:grpSpPr>
          <a:xfrm>
            <a:off x="0" y="2286000"/>
            <a:ext cx="6858000" cy="7116128"/>
            <a:chOff x="0" y="2286000"/>
            <a:chExt cx="6858000" cy="7116128"/>
          </a:xfrm>
        </p:grpSpPr>
        <p:sp>
          <p:nvSpPr>
            <p:cNvPr id="5" name="Rectangle 4">
              <a:extLst>
                <a:ext uri="{FF2B5EF4-FFF2-40B4-BE49-F238E27FC236}">
                  <a16:creationId xmlns:a16="http://schemas.microsoft.com/office/drawing/2014/main" id="{D515A1DD-6198-4B77-A157-F24B78D74BA9}"/>
                </a:ext>
              </a:extLst>
            </p:cNvPr>
            <p:cNvSpPr/>
            <p:nvPr/>
          </p:nvSpPr>
          <p:spPr>
            <a:xfrm>
              <a:off x="0" y="7924800"/>
              <a:ext cx="6858000" cy="1477328"/>
            </a:xfrm>
            <a:prstGeom prst="rect">
              <a:avLst/>
            </a:prstGeom>
          </p:spPr>
          <p:txBody>
            <a:bodyPr wrap="square">
              <a:spAutoFit/>
            </a:bodyPr>
            <a:lstStyle/>
            <a:p>
              <a:r>
                <a:rPr lang="en-US" b="1" dirty="0"/>
                <a:t>Supplemental Figure 1. Allele frequency spectrum of </a:t>
              </a:r>
              <a:r>
                <a:rPr lang="en-US" b="1" i="1" dirty="0"/>
                <a:t>B. cinerea </a:t>
              </a:r>
              <a:r>
                <a:rPr lang="en-US" b="1" dirty="0"/>
                <a:t>SNPs.</a:t>
              </a:r>
            </a:p>
            <a:p>
              <a:r>
                <a:rPr lang="en-US" dirty="0"/>
                <a:t>Minor allele frequency is calculated across 97 isolates including our GWA population, at 1,048,575 SNPs including the 272,672 used in our analysis.</a:t>
              </a:r>
            </a:p>
            <a:p>
              <a:endParaRPr lang="en-US" b="1" dirty="0"/>
            </a:p>
          </p:txBody>
        </p:sp>
        <p:pic>
          <p:nvPicPr>
            <p:cNvPr id="3" name="Picture 2">
              <a:extLst>
                <a:ext uri="{FF2B5EF4-FFF2-40B4-BE49-F238E27FC236}">
                  <a16:creationId xmlns:a16="http://schemas.microsoft.com/office/drawing/2014/main" id="{7925AD79-215B-4BE8-8234-601FD0F65C45}"/>
                </a:ext>
              </a:extLst>
            </p:cNvPr>
            <p:cNvPicPr>
              <a:picLocks noChangeAspect="1"/>
            </p:cNvPicPr>
            <p:nvPr/>
          </p:nvPicPr>
          <p:blipFill>
            <a:blip r:embed="rId2"/>
            <a:stretch>
              <a:fillRect/>
            </a:stretch>
          </p:blipFill>
          <p:spPr>
            <a:xfrm>
              <a:off x="0" y="2286000"/>
              <a:ext cx="6858000" cy="4572000"/>
            </a:xfrm>
            <a:prstGeom prst="rect">
              <a:avLst/>
            </a:prstGeom>
          </p:spPr>
        </p:pic>
        <p:sp>
          <p:nvSpPr>
            <p:cNvPr id="6" name="Rectangle 5">
              <a:extLst>
                <a:ext uri="{FF2B5EF4-FFF2-40B4-BE49-F238E27FC236}">
                  <a16:creationId xmlns:a16="http://schemas.microsoft.com/office/drawing/2014/main" id="{850CFC73-DF4F-42FF-AFA1-98D89933A328}"/>
                </a:ext>
              </a:extLst>
            </p:cNvPr>
            <p:cNvSpPr/>
            <p:nvPr/>
          </p:nvSpPr>
          <p:spPr>
            <a:xfrm>
              <a:off x="706967" y="6510867"/>
              <a:ext cx="30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D562CDC-2FA3-4DB9-928F-DB4F0924D69A}"/>
                </a:ext>
              </a:extLst>
            </p:cNvPr>
            <p:cNvSpPr/>
            <p:nvPr/>
          </p:nvSpPr>
          <p:spPr>
            <a:xfrm>
              <a:off x="817031" y="6468535"/>
              <a:ext cx="152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Arial" panose="020B0604020202020204" pitchFamily="34" charset="0"/>
                  <a:cs typeface="Arial" panose="020B0604020202020204" pitchFamily="34" charset="0"/>
                </a:rPr>
                <a:t>0</a:t>
              </a:r>
            </a:p>
          </p:txBody>
        </p:sp>
        <p:sp>
          <p:nvSpPr>
            <p:cNvPr id="13" name="Rectangle 12">
              <a:extLst>
                <a:ext uri="{FF2B5EF4-FFF2-40B4-BE49-F238E27FC236}">
                  <a16:creationId xmlns:a16="http://schemas.microsoft.com/office/drawing/2014/main" id="{66AF14E5-7BE3-4B4A-A5A3-271B2FE7029E}"/>
                </a:ext>
              </a:extLst>
            </p:cNvPr>
            <p:cNvSpPr/>
            <p:nvPr/>
          </p:nvSpPr>
          <p:spPr>
            <a:xfrm>
              <a:off x="196030" y="2439516"/>
              <a:ext cx="372264" cy="388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E9990B7-8005-47A6-A257-9D941644EC10}"/>
                </a:ext>
              </a:extLst>
            </p:cNvPr>
            <p:cNvSpPr txBox="1"/>
            <p:nvPr/>
          </p:nvSpPr>
          <p:spPr>
            <a:xfrm>
              <a:off x="125970" y="2384716"/>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4 x 10</a:t>
              </a:r>
              <a:r>
                <a:rPr lang="en-US" sz="900" baseline="30000" dirty="0">
                  <a:latin typeface="Arial" panose="020B0604020202020204" pitchFamily="34" charset="0"/>
                  <a:cs typeface="Arial" panose="020B0604020202020204" pitchFamily="34" charset="0"/>
                </a:rPr>
                <a:t>5</a:t>
              </a:r>
            </a:p>
          </p:txBody>
        </p:sp>
        <p:sp>
          <p:nvSpPr>
            <p:cNvPr id="8" name="TextBox 7">
              <a:extLst>
                <a:ext uri="{FF2B5EF4-FFF2-40B4-BE49-F238E27FC236}">
                  <a16:creationId xmlns:a16="http://schemas.microsoft.com/office/drawing/2014/main" id="{4B4ED803-6029-4105-B34B-C31B325200C0}"/>
                </a:ext>
              </a:extLst>
            </p:cNvPr>
            <p:cNvSpPr txBox="1"/>
            <p:nvPr/>
          </p:nvSpPr>
          <p:spPr>
            <a:xfrm>
              <a:off x="117234" y="3329352"/>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3 x 10</a:t>
              </a:r>
              <a:r>
                <a:rPr lang="en-US" sz="900" baseline="30000" dirty="0">
                  <a:latin typeface="Arial" panose="020B0604020202020204" pitchFamily="34" charset="0"/>
                  <a:cs typeface="Arial" panose="020B0604020202020204" pitchFamily="34" charset="0"/>
                </a:rPr>
                <a:t>5</a:t>
              </a:r>
            </a:p>
          </p:txBody>
        </p:sp>
        <p:sp>
          <p:nvSpPr>
            <p:cNvPr id="9" name="TextBox 8">
              <a:extLst>
                <a:ext uri="{FF2B5EF4-FFF2-40B4-BE49-F238E27FC236}">
                  <a16:creationId xmlns:a16="http://schemas.microsoft.com/office/drawing/2014/main" id="{E76C7865-9502-4D54-9CF8-24EBD1191256}"/>
                </a:ext>
              </a:extLst>
            </p:cNvPr>
            <p:cNvSpPr txBox="1"/>
            <p:nvPr/>
          </p:nvSpPr>
          <p:spPr>
            <a:xfrm>
              <a:off x="117234" y="4267200"/>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2 x 10</a:t>
              </a:r>
              <a:r>
                <a:rPr lang="en-US" sz="900" baseline="30000" dirty="0">
                  <a:latin typeface="Arial" panose="020B0604020202020204" pitchFamily="34" charset="0"/>
                  <a:cs typeface="Arial" panose="020B0604020202020204" pitchFamily="34" charset="0"/>
                </a:rPr>
                <a:t>5</a:t>
              </a:r>
            </a:p>
          </p:txBody>
        </p:sp>
        <p:sp>
          <p:nvSpPr>
            <p:cNvPr id="10" name="TextBox 9">
              <a:extLst>
                <a:ext uri="{FF2B5EF4-FFF2-40B4-BE49-F238E27FC236}">
                  <a16:creationId xmlns:a16="http://schemas.microsoft.com/office/drawing/2014/main" id="{BC16EB42-6A12-4219-B9FD-2D34A777918B}"/>
                </a:ext>
              </a:extLst>
            </p:cNvPr>
            <p:cNvSpPr txBox="1"/>
            <p:nvPr/>
          </p:nvSpPr>
          <p:spPr>
            <a:xfrm>
              <a:off x="117234" y="5205048"/>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1 x 10</a:t>
              </a:r>
              <a:r>
                <a:rPr lang="en-US" sz="900" baseline="30000" dirty="0">
                  <a:latin typeface="Arial" panose="020B0604020202020204" pitchFamily="34" charset="0"/>
                  <a:cs typeface="Arial" panose="020B0604020202020204" pitchFamily="34" charset="0"/>
                </a:rPr>
                <a:t>5</a:t>
              </a:r>
            </a:p>
          </p:txBody>
        </p:sp>
        <p:sp>
          <p:nvSpPr>
            <p:cNvPr id="12" name="TextBox 11">
              <a:extLst>
                <a:ext uri="{FF2B5EF4-FFF2-40B4-BE49-F238E27FC236}">
                  <a16:creationId xmlns:a16="http://schemas.microsoft.com/office/drawing/2014/main" id="{83E8DE00-446F-47D4-8B4A-EBC320DBFE7B}"/>
                </a:ext>
              </a:extLst>
            </p:cNvPr>
            <p:cNvSpPr txBox="1"/>
            <p:nvPr/>
          </p:nvSpPr>
          <p:spPr>
            <a:xfrm>
              <a:off x="390124" y="6148752"/>
              <a:ext cx="24878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0</a:t>
              </a:r>
              <a:endParaRPr lang="en-US" sz="900" baseline="300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67798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1647BF9-AC5C-402A-8ECE-9FCDB9167647}"/>
              </a:ext>
            </a:extLst>
          </p:cNvPr>
          <p:cNvGrpSpPr/>
          <p:nvPr/>
        </p:nvGrpSpPr>
        <p:grpSpPr>
          <a:xfrm>
            <a:off x="2209800" y="0"/>
            <a:ext cx="2883932" cy="9144000"/>
            <a:chOff x="2209800" y="0"/>
            <a:chExt cx="2883932" cy="9144000"/>
          </a:xfrm>
        </p:grpSpPr>
        <p:grpSp>
          <p:nvGrpSpPr>
            <p:cNvPr id="3" name="Group 2">
              <a:extLst>
                <a:ext uri="{FF2B5EF4-FFF2-40B4-BE49-F238E27FC236}">
                  <a16:creationId xmlns:a16="http://schemas.microsoft.com/office/drawing/2014/main" id="{1D9B0D50-2244-4D80-B00F-B9D402020FC0}"/>
                </a:ext>
              </a:extLst>
            </p:cNvPr>
            <p:cNvGrpSpPr/>
            <p:nvPr/>
          </p:nvGrpSpPr>
          <p:grpSpPr>
            <a:xfrm>
              <a:off x="2209800" y="0"/>
              <a:ext cx="2362200" cy="9144000"/>
              <a:chOff x="2209800" y="0"/>
              <a:chExt cx="2362200" cy="914400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
            <p:nvSpPr>
              <p:cNvPr id="2" name="Rectangle 1">
                <a:extLst>
                  <a:ext uri="{FF2B5EF4-FFF2-40B4-BE49-F238E27FC236}">
                    <a16:creationId xmlns:a16="http://schemas.microsoft.com/office/drawing/2014/main" id="{D2C9A61D-AA05-40D3-AE6E-FE4DB66EDFFE}"/>
                  </a:ext>
                </a:extLst>
              </p:cNvPr>
              <p:cNvSpPr/>
              <p:nvPr/>
            </p:nvSpPr>
            <p:spPr>
              <a:xfrm>
                <a:off x="2209800" y="4419600"/>
                <a:ext cx="2286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41CB5AC6-C20B-4264-AA36-FB82A58C7C19}"/>
                </a:ext>
              </a:extLst>
            </p:cNvPr>
            <p:cNvSpPr txBox="1"/>
            <p:nvPr/>
          </p:nvSpPr>
          <p:spPr>
            <a:xfrm rot="5400000">
              <a:off x="3872916" y="4128084"/>
              <a:ext cx="2072299" cy="369332"/>
            </a:xfrm>
            <a:prstGeom prst="rect">
              <a:avLst/>
            </a:prstGeom>
            <a:noFill/>
          </p:spPr>
          <p:txBody>
            <a:bodyPr wrap="none" rtlCol="0">
              <a:spAutoFit/>
            </a:bodyPr>
            <a:lstStyle/>
            <a:p>
              <a:r>
                <a:rPr lang="en-US" dirty="0"/>
                <a:t>Cluster Dendrogram</a:t>
              </a:r>
            </a:p>
          </p:txBody>
        </p:sp>
        <p:sp>
          <p:nvSpPr>
            <p:cNvPr id="5" name="Rectangle 4">
              <a:extLst>
                <a:ext uri="{FF2B5EF4-FFF2-40B4-BE49-F238E27FC236}">
                  <a16:creationId xmlns:a16="http://schemas.microsoft.com/office/drawing/2014/main" id="{0C98E771-2B24-49B1-B514-CE1C515638D0}"/>
                </a:ext>
              </a:extLst>
            </p:cNvPr>
            <p:cNvSpPr/>
            <p:nvPr/>
          </p:nvSpPr>
          <p:spPr>
            <a:xfrm>
              <a:off x="4419600" y="4343400"/>
              <a:ext cx="152400" cy="609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327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4524315"/>
          </a:xfrm>
          <a:prstGeom prst="rect">
            <a:avLst/>
          </a:prstGeom>
        </p:spPr>
        <p:txBody>
          <a:bodyPr wrap="square">
            <a:spAutoFit/>
          </a:bodyPr>
          <a:lstStyle/>
          <a:p>
            <a:r>
              <a:rPr lang="en-US" b="1" dirty="0"/>
              <a:t>Supplemental Figure 2.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Mean ± SE of lesion size of </a:t>
            </a:r>
            <a:r>
              <a:rPr lang="en-US" i="1" dirty="0"/>
              <a:t>B. cinerea</a:t>
            </a:r>
            <a:r>
              <a:rPr lang="en-US" dirty="0"/>
              <a:t> across the full study is included for each accession. Supports tomato accession summary in Figure 2.</a:t>
            </a:r>
          </a:p>
        </p:txBody>
      </p:sp>
    </p:spTree>
    <p:extLst>
      <p:ext uri="{BB962C8B-B14F-4D97-AF65-F5344CB8AC3E}">
        <p14:creationId xmlns:p14="http://schemas.microsoft.com/office/powerpoint/2010/main" val="27009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15A1DD-6198-4B77-A157-F24B78D74BA9}"/>
              </a:ext>
            </a:extLst>
          </p:cNvPr>
          <p:cNvSpPr/>
          <p:nvPr/>
        </p:nvSpPr>
        <p:spPr>
          <a:xfrm>
            <a:off x="0" y="7389674"/>
            <a:ext cx="6858000" cy="1754326"/>
          </a:xfrm>
          <a:prstGeom prst="rect">
            <a:avLst/>
          </a:prstGeom>
        </p:spPr>
        <p:txBody>
          <a:bodyPr wrap="square">
            <a:spAutoFit/>
          </a:bodyPr>
          <a:lstStyle/>
          <a:p>
            <a:r>
              <a:rPr lang="en-US" b="1" dirty="0"/>
              <a:t>Supplemental Figure 3. Correlation between B. cinerea lesion size on tomato and on A. thaliana. </a:t>
            </a:r>
            <a:r>
              <a:rPr lang="en-US" dirty="0"/>
              <a:t>Lesion size of 94 of our </a:t>
            </a:r>
            <a:r>
              <a:rPr lang="en-US" i="1" dirty="0"/>
              <a:t>B. cinerea</a:t>
            </a:r>
            <a:r>
              <a:rPr lang="en-US" dirty="0"/>
              <a:t> isolates</a:t>
            </a:r>
            <a:r>
              <a:rPr lang="en-US" i="1" dirty="0"/>
              <a:t> </a:t>
            </a:r>
            <a:r>
              <a:rPr lang="en-US" dirty="0"/>
              <a:t>on tomato was weakly correlated with lesion size on </a:t>
            </a:r>
            <a:r>
              <a:rPr lang="en-US" i="1" dirty="0"/>
              <a:t>A. thaliana</a:t>
            </a:r>
            <a:r>
              <a:rPr lang="en-US" dirty="0"/>
              <a:t> from previous studies (Zhang 2017); both on domesticated tomato (r=0.247, p= 0.003) and on wild tomato (r=0.301, p= 0.016). Supports lesion size variation across species in Figure 3.</a:t>
            </a:r>
            <a:endParaRPr lang="en-US" b="1" dirty="0"/>
          </a:p>
        </p:txBody>
      </p:sp>
      <p:pic>
        <p:nvPicPr>
          <p:cNvPr id="7" name="Picture 6">
            <a:extLst>
              <a:ext uri="{FF2B5EF4-FFF2-40B4-BE49-F238E27FC236}">
                <a16:creationId xmlns:a16="http://schemas.microsoft.com/office/drawing/2014/main" id="{5731AAF2-9003-4F99-8AA2-48AEAA11378F}"/>
              </a:ext>
            </a:extLst>
          </p:cNvPr>
          <p:cNvPicPr>
            <a:picLocks noChangeAspect="1"/>
          </p:cNvPicPr>
          <p:nvPr/>
        </p:nvPicPr>
        <p:blipFill>
          <a:blip r:embed="rId2"/>
          <a:stretch>
            <a:fillRect/>
          </a:stretch>
        </p:blipFill>
        <p:spPr>
          <a:xfrm>
            <a:off x="533400" y="0"/>
            <a:ext cx="5410200" cy="7213600"/>
          </a:xfrm>
          <a:prstGeom prst="rect">
            <a:avLst/>
          </a:prstGeom>
        </p:spPr>
      </p:pic>
    </p:spTree>
    <p:extLst>
      <p:ext uri="{BB962C8B-B14F-4D97-AF65-F5344CB8AC3E}">
        <p14:creationId xmlns:p14="http://schemas.microsoft.com/office/powerpoint/2010/main" val="3165365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514600"/>
            <a:ext cx="3429000" cy="3693319"/>
          </a:xfrm>
          <a:prstGeom prst="rect">
            <a:avLst/>
          </a:prstGeom>
        </p:spPr>
        <p:txBody>
          <a:bodyPr>
            <a:spAutoFit/>
          </a:bodyPr>
          <a:lstStyle/>
          <a:p>
            <a:r>
              <a:rPr lang="en-US" b="1" dirty="0"/>
              <a:t>Supplemental Figure 4. Rank order plot of B. cinerea lesion size on two tomato genotypes. </a:t>
            </a:r>
            <a:endParaRPr lang="en-US" dirty="0"/>
          </a:p>
          <a:p>
            <a:r>
              <a:rPr lang="en-US" dirty="0"/>
              <a:t>Each</a:t>
            </a:r>
            <a:r>
              <a:rPr lang="en-US" i="1" dirty="0"/>
              <a:t> B. cinerea </a:t>
            </a:r>
            <a:r>
              <a:rPr lang="en-US" dirty="0"/>
              <a:t>isolate is a straight line tracing mean lesion size on LA1547 to mean on LA0410, the two host genotypes with the most pronounced effect on the rank order of isolates by lesion size (Wilcoxon signed-rank test with FDR-correction, p = 3.33 x 10</a:t>
            </a:r>
            <a:r>
              <a:rPr lang="en-US" baseline="30000" dirty="0"/>
              <a:t>-17</a:t>
            </a:r>
            <a:r>
              <a:rPr lang="en-US" dirty="0"/>
              <a:t>, Table 2). </a:t>
            </a:r>
          </a:p>
          <a:p>
            <a:endParaRPr lang="en-US" dirty="0"/>
          </a:p>
        </p:txBody>
      </p:sp>
      <p:grpSp>
        <p:nvGrpSpPr>
          <p:cNvPr id="4" name="Group 3">
            <a:extLst>
              <a:ext uri="{FF2B5EF4-FFF2-40B4-BE49-F238E27FC236}">
                <a16:creationId xmlns:a16="http://schemas.microsoft.com/office/drawing/2014/main" id="{9AC6538C-E0C4-477B-BBB8-8E37E124A175}"/>
              </a:ext>
            </a:extLst>
          </p:cNvPr>
          <p:cNvGrpSpPr/>
          <p:nvPr/>
        </p:nvGrpSpPr>
        <p:grpSpPr>
          <a:xfrm>
            <a:off x="2" y="140677"/>
            <a:ext cx="2033588" cy="2145323"/>
            <a:chOff x="2" y="140677"/>
            <a:chExt cx="2033588" cy="2145323"/>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 y="140677"/>
              <a:ext cx="2033588" cy="21453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92209FE-5CD2-4366-8B05-EE0F7177F902}"/>
                </a:ext>
              </a:extLst>
            </p:cNvPr>
            <p:cNvSpPr/>
            <p:nvPr/>
          </p:nvSpPr>
          <p:spPr>
            <a:xfrm>
              <a:off x="186264" y="1905000"/>
              <a:ext cx="1524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6533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24302</TotalTime>
  <Words>826</Words>
  <Application>Microsoft Office PowerPoint</Application>
  <PresentationFormat>On-screen Show (4:3)</PresentationFormat>
  <Paragraphs>103</Paragraphs>
  <Slides>9</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83</cp:revision>
  <dcterms:created xsi:type="dcterms:W3CDTF">2018-01-09T00:51:21Z</dcterms:created>
  <dcterms:modified xsi:type="dcterms:W3CDTF">2018-12-14T22:26:42Z</dcterms:modified>
</cp:coreProperties>
</file>